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9" r:id="rId4"/>
    <p:sldId id="260" r:id="rId5"/>
    <p:sldId id="258" r:id="rId6"/>
    <p:sldId id="273" r:id="rId7"/>
    <p:sldId id="276" r:id="rId8"/>
    <p:sldId id="271" r:id="rId9"/>
    <p:sldId id="274" r:id="rId10"/>
    <p:sldId id="275" r:id="rId11"/>
    <p:sldId id="267" r:id="rId12"/>
    <p:sldId id="270" r:id="rId13"/>
    <p:sldId id="279" r:id="rId14"/>
    <p:sldId id="272" r:id="rId15"/>
    <p:sldId id="280" r:id="rId16"/>
    <p:sldId id="266" r:id="rId17"/>
    <p:sldId id="261" r:id="rId18"/>
    <p:sldId id="282" r:id="rId19"/>
    <p:sldId id="269" r:id="rId20"/>
    <p:sldId id="268" r:id="rId21"/>
    <p:sldId id="277" r:id="rId22"/>
    <p:sldId id="262" r:id="rId23"/>
    <p:sldId id="263" r:id="rId24"/>
    <p:sldId id="281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21.08.2014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21.08.2014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21.08.2014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21.08.2014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21.08.2014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56890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  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2560" y="1357298"/>
            <a:ext cx="7354282" cy="5429288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  </a:t>
            </a:r>
            <a:endParaRPr lang="ru-RU" dirty="0"/>
          </a:p>
        </p:txBody>
      </p:sp>
      <p:pic>
        <p:nvPicPr>
          <p:cNvPr id="4" name="Рисунок 3" descr="106173_img_1521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43372" y="2143116"/>
            <a:ext cx="4429156" cy="322897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28728" y="357167"/>
            <a:ext cx="6858048" cy="32008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</a:t>
            </a:r>
          </a:p>
          <a:p>
            <a:pPr algn="ctr"/>
            <a:r>
              <a:rPr lang="ru-RU" sz="40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Тема: «Будь здоров!»</a:t>
            </a:r>
          </a:p>
          <a:p>
            <a:pPr algn="ctr"/>
            <a:endParaRPr lang="ru-RU" sz="5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5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85786" y="5286388"/>
            <a:ext cx="5286411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Проект подготовила воспитатель МБДОУ</a:t>
            </a:r>
          </a:p>
          <a:p>
            <a:pPr algn="ctr"/>
            <a:r>
              <a:rPr lang="ru-RU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детского сада 10 Волкова А.Г.</a:t>
            </a:r>
            <a:endParaRPr lang="ru-RU" sz="2800" b="1" i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DSCF12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1368555">
            <a:off x="642910" y="500042"/>
            <a:ext cx="4071966" cy="2857520"/>
          </a:xfrm>
        </p:spPr>
      </p:pic>
      <p:pic>
        <p:nvPicPr>
          <p:cNvPr id="7" name="Рисунок 6" descr="DSCF12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48447">
            <a:off x="5305030" y="609761"/>
            <a:ext cx="3714776" cy="2643206"/>
          </a:xfrm>
          <a:prstGeom prst="rect">
            <a:avLst/>
          </a:prstGeom>
        </p:spPr>
      </p:pic>
      <p:pic>
        <p:nvPicPr>
          <p:cNvPr id="8" name="Рисунок 7" descr="DSCF12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254729">
            <a:off x="1000100" y="3929066"/>
            <a:ext cx="3857652" cy="2571768"/>
          </a:xfrm>
          <a:prstGeom prst="rect">
            <a:avLst/>
          </a:prstGeom>
        </p:spPr>
      </p:pic>
      <p:pic>
        <p:nvPicPr>
          <p:cNvPr id="9" name="Рисунок 8" descr="DSCF124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484909">
            <a:off x="5190786" y="3961773"/>
            <a:ext cx="3786214" cy="2643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F11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0950272">
            <a:off x="201800" y="612424"/>
            <a:ext cx="3714776" cy="2500330"/>
          </a:xfrm>
        </p:spPr>
      </p:pic>
      <p:pic>
        <p:nvPicPr>
          <p:cNvPr id="5" name="Рисунок 4" descr="DSCF12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357166"/>
            <a:ext cx="4143404" cy="2500330"/>
          </a:xfrm>
          <a:prstGeom prst="rect">
            <a:avLst/>
          </a:prstGeom>
        </p:spPr>
      </p:pic>
      <p:pic>
        <p:nvPicPr>
          <p:cNvPr id="6" name="Рисунок 5" descr="DSCF126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5786" y="3714752"/>
            <a:ext cx="3714776" cy="2643230"/>
          </a:xfrm>
          <a:prstGeom prst="rect">
            <a:avLst/>
          </a:prstGeom>
        </p:spPr>
      </p:pic>
      <p:pic>
        <p:nvPicPr>
          <p:cNvPr id="7" name="Рисунок 6" descr="DSCF126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838141">
            <a:off x="4953976" y="3506962"/>
            <a:ext cx="3929090" cy="2643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F11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964370" y="607213"/>
            <a:ext cx="3286169" cy="2786082"/>
          </a:xfrm>
        </p:spPr>
      </p:pic>
      <p:pic>
        <p:nvPicPr>
          <p:cNvPr id="5" name="Рисунок 4" descr="DSCF11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924848">
            <a:off x="5061417" y="830007"/>
            <a:ext cx="3857652" cy="2214578"/>
          </a:xfrm>
          <a:prstGeom prst="rect">
            <a:avLst/>
          </a:prstGeom>
        </p:spPr>
      </p:pic>
      <p:pic>
        <p:nvPicPr>
          <p:cNvPr id="6" name="Рисунок 5" descr="DSCF11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851163">
            <a:off x="1214414" y="3857628"/>
            <a:ext cx="3571900" cy="2571768"/>
          </a:xfrm>
          <a:prstGeom prst="rect">
            <a:avLst/>
          </a:prstGeom>
        </p:spPr>
      </p:pic>
      <p:pic>
        <p:nvPicPr>
          <p:cNvPr id="7" name="Рисунок 6" descr="DSCF116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3504" y="3786190"/>
            <a:ext cx="3857652" cy="2643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DSCF11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428604"/>
            <a:ext cx="3500461" cy="2571768"/>
          </a:xfrm>
        </p:spPr>
      </p:pic>
      <p:pic>
        <p:nvPicPr>
          <p:cNvPr id="8" name="Рисунок 7" descr="DSCF11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190044" flipV="1">
            <a:off x="500034" y="3643314"/>
            <a:ext cx="3571900" cy="2487825"/>
          </a:xfrm>
          <a:prstGeom prst="rect">
            <a:avLst/>
          </a:prstGeom>
        </p:spPr>
      </p:pic>
      <p:pic>
        <p:nvPicPr>
          <p:cNvPr id="9" name="Рисунок 8" descr="DSCF13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918744">
            <a:off x="4551014" y="796611"/>
            <a:ext cx="4214842" cy="2571768"/>
          </a:xfrm>
          <a:prstGeom prst="rect">
            <a:avLst/>
          </a:prstGeom>
        </p:spPr>
      </p:pic>
      <p:pic>
        <p:nvPicPr>
          <p:cNvPr id="10" name="Рисунок 9" descr="DSCF11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654040">
            <a:off x="4621404" y="3798860"/>
            <a:ext cx="4143404" cy="2428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F11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1052485">
            <a:off x="802937" y="537507"/>
            <a:ext cx="3357586" cy="2286016"/>
          </a:xfrm>
        </p:spPr>
      </p:pic>
      <p:pic>
        <p:nvPicPr>
          <p:cNvPr id="5" name="Рисунок 4" descr="DSCF11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500042"/>
            <a:ext cx="4357718" cy="2286016"/>
          </a:xfrm>
          <a:prstGeom prst="rect">
            <a:avLst/>
          </a:prstGeom>
        </p:spPr>
      </p:pic>
      <p:pic>
        <p:nvPicPr>
          <p:cNvPr id="6" name="Рисунок 5" descr="DSCF12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845397">
            <a:off x="1248792" y="3149598"/>
            <a:ext cx="2928946" cy="3429012"/>
          </a:xfrm>
          <a:prstGeom prst="rect">
            <a:avLst/>
          </a:prstGeom>
        </p:spPr>
      </p:pic>
      <p:pic>
        <p:nvPicPr>
          <p:cNvPr id="7" name="Рисунок 6" descr="DSCF128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59159">
            <a:off x="4725605" y="3251344"/>
            <a:ext cx="4214842" cy="2857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DSCF11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0694" y="1428736"/>
            <a:ext cx="3500462" cy="3071834"/>
          </a:xfrm>
          <a:prstGeom prst="rect">
            <a:avLst/>
          </a:prstGeom>
        </p:spPr>
      </p:pic>
      <p:pic>
        <p:nvPicPr>
          <p:cNvPr id="6" name="Рисунок 5" descr="DSCF12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032450">
            <a:off x="1087830" y="2456350"/>
            <a:ext cx="4071966" cy="3143272"/>
          </a:xfrm>
          <a:prstGeom prst="rect">
            <a:avLst/>
          </a:prstGeom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DSCF11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714356"/>
            <a:ext cx="3571900" cy="2786064"/>
          </a:xfrm>
        </p:spPr>
      </p:pic>
      <p:pic>
        <p:nvPicPr>
          <p:cNvPr id="7" name="Рисунок 6" descr="DSCF11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428604"/>
            <a:ext cx="1714512" cy="1196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SCF11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224" y="3643314"/>
            <a:ext cx="3357586" cy="2857520"/>
          </a:xfrm>
          <a:prstGeom prst="rect">
            <a:avLst/>
          </a:prstGeom>
        </p:spPr>
      </p:pic>
      <p:pic>
        <p:nvPicPr>
          <p:cNvPr id="9" name="Рисунок 8" descr="DSCF118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0258" y="3425293"/>
            <a:ext cx="4143404" cy="2786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64" y="274638"/>
            <a:ext cx="5572164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РАБОТА С РОДИТЕЛЯМИ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1800" dirty="0" smtClean="0">
                <a:solidFill>
                  <a:srgbClr val="00B050"/>
                </a:solidFill>
              </a:rPr>
              <a:t>-Индивидуальные беседы о физических умениях и навыках каждого ребёнка, о значимости совместной деятельности с детьми;</a:t>
            </a:r>
          </a:p>
          <a:p>
            <a:pPr>
              <a:buNone/>
            </a:pPr>
            <a:r>
              <a:rPr lang="ru-RU" sz="1800" dirty="0" smtClean="0">
                <a:solidFill>
                  <a:srgbClr val="00B050"/>
                </a:solidFill>
              </a:rPr>
              <a:t>-консультация «Десять советов родителям о здоровом образе жизни детей»;</a:t>
            </a:r>
          </a:p>
          <a:p>
            <a:pPr>
              <a:buNone/>
            </a:pPr>
            <a:r>
              <a:rPr lang="ru-RU" sz="1800" dirty="0" smtClean="0">
                <a:solidFill>
                  <a:srgbClr val="00B050"/>
                </a:solidFill>
              </a:rPr>
              <a:t>-привлечение родителей –принять участие в изготовлении нетрадиционного физоборудования  из бросового материала;</a:t>
            </a:r>
          </a:p>
          <a:p>
            <a:pPr>
              <a:buNone/>
            </a:pPr>
            <a:r>
              <a:rPr lang="ru-RU" sz="1800" dirty="0" smtClean="0">
                <a:solidFill>
                  <a:srgbClr val="00B050"/>
                </a:solidFill>
              </a:rPr>
              <a:t>-выставка физкультурного оборудования, изготовленного в совместной творческой деятельности родителей с детьми.</a:t>
            </a:r>
            <a:endParaRPr lang="ru-RU" sz="18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F13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0678396">
            <a:off x="813493" y="567743"/>
            <a:ext cx="3571901" cy="2566659"/>
          </a:xfrm>
        </p:spPr>
      </p:pic>
      <p:pic>
        <p:nvPicPr>
          <p:cNvPr id="5" name="Рисунок 4" descr="DSCF13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72830">
            <a:off x="5060029" y="358956"/>
            <a:ext cx="3836019" cy="2513093"/>
          </a:xfrm>
          <a:prstGeom prst="rect">
            <a:avLst/>
          </a:prstGeom>
        </p:spPr>
      </p:pic>
      <p:pic>
        <p:nvPicPr>
          <p:cNvPr id="6" name="Рисунок 5" descr="DSCF13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612113">
            <a:off x="488098" y="3302467"/>
            <a:ext cx="3014669" cy="3327137"/>
          </a:xfrm>
          <a:prstGeom prst="rect">
            <a:avLst/>
          </a:prstGeom>
        </p:spPr>
      </p:pic>
      <p:pic>
        <p:nvPicPr>
          <p:cNvPr id="7" name="Рисунок 6" descr="DSCF13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6060345">
            <a:off x="4987250" y="2495142"/>
            <a:ext cx="3194565" cy="438474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SCF11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8" y="500042"/>
            <a:ext cx="4143404" cy="2571768"/>
          </a:xfrm>
          <a:prstGeom prst="rect">
            <a:avLst/>
          </a:prstGeom>
        </p:spPr>
      </p:pic>
      <p:pic>
        <p:nvPicPr>
          <p:cNvPr id="7" name="Содержимое 6" descr="DSCF123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20711630">
            <a:off x="919372" y="2644966"/>
            <a:ext cx="3786214" cy="321471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928670"/>
            <a:ext cx="8143900" cy="592933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dirty="0" smtClean="0">
                <a:solidFill>
                  <a:srgbClr val="FF0000"/>
                </a:solidFill>
              </a:rPr>
              <a:t>                                                                  «От жизнерадостности, бодрости детей зависят</a:t>
            </a:r>
          </a:p>
          <a:p>
            <a:pPr>
              <a:buNone/>
            </a:pPr>
            <a:r>
              <a:rPr lang="ru-RU" sz="1800" dirty="0" smtClean="0">
                <a:solidFill>
                  <a:srgbClr val="FF0000"/>
                </a:solidFill>
              </a:rPr>
              <a:t>                                                                    их духовная жизнь, умственное развитие, </a:t>
            </a:r>
          </a:p>
          <a:p>
            <a:pPr>
              <a:buNone/>
            </a:pPr>
            <a:r>
              <a:rPr lang="ru-RU" sz="1800" dirty="0" smtClean="0">
                <a:solidFill>
                  <a:srgbClr val="FF0000"/>
                </a:solidFill>
              </a:rPr>
              <a:t>                                                                    прочность знаний, вера в свои силы»</a:t>
            </a:r>
          </a:p>
          <a:p>
            <a:pPr>
              <a:buNone/>
            </a:pPr>
            <a:r>
              <a:rPr lang="ru-RU" sz="1800" dirty="0" smtClean="0">
                <a:solidFill>
                  <a:srgbClr val="FF0000"/>
                </a:solidFill>
              </a:rPr>
              <a:t>                                                                                                                      В.А. Сухомлинский.</a:t>
            </a:r>
          </a:p>
          <a:p>
            <a:pPr>
              <a:buNone/>
            </a:pPr>
            <a:r>
              <a:rPr lang="ru-RU" sz="1800" dirty="0" smtClean="0">
                <a:solidFill>
                  <a:srgbClr val="FF0000"/>
                </a:solidFill>
              </a:rPr>
              <a:t>-Растить детей здоровыми, сильными и жизнерадостными. Физическое воспитание- это то, что обеспечивает здоровье и доставляет радость.</a:t>
            </a:r>
          </a:p>
          <a:p>
            <a:pPr>
              <a:buNone/>
            </a:pPr>
            <a:r>
              <a:rPr lang="ru-RU" sz="1800" dirty="0" smtClean="0">
                <a:solidFill>
                  <a:srgbClr val="FF0000"/>
                </a:solidFill>
              </a:rPr>
              <a:t>-В организации физического воспитания учитывать психологические особенности детей с нарушением зрения, выбирать доступные и целесообразные упражнения, предусматривающие физиологически и педагогически необходимую и оправданную нагрузку, удовлетворяющую потребность детей в движении.</a:t>
            </a:r>
          </a:p>
          <a:p>
            <a:pPr>
              <a:buNone/>
            </a:pPr>
            <a:r>
              <a:rPr lang="ru-RU" sz="1800" dirty="0" smtClean="0">
                <a:solidFill>
                  <a:srgbClr val="FF0000"/>
                </a:solidFill>
              </a:rPr>
              <a:t>-Использовать нестандартное физкультурное оборудование, которое позволяет формировать двигательные умения и навыки, повышает интерес к физкультурным занятиям, обеспечивает двигательную активность детей в течении всего дня.</a:t>
            </a:r>
          </a:p>
          <a:p>
            <a:pPr>
              <a:buNone/>
            </a:pPr>
            <a:r>
              <a:rPr lang="ru-RU" sz="1800" dirty="0" smtClean="0">
                <a:solidFill>
                  <a:srgbClr val="FF0000"/>
                </a:solidFill>
              </a:rPr>
              <a:t>                                                                                                        </a:t>
            </a:r>
            <a:endParaRPr lang="ru-RU" sz="18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97370" y="0"/>
            <a:ext cx="464582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Актуальность: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5" name="Рисунок 4" descr="i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928670"/>
            <a:ext cx="2857521" cy="1500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F11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1222722">
            <a:off x="831629" y="350928"/>
            <a:ext cx="3929090" cy="2357454"/>
          </a:xfrm>
        </p:spPr>
      </p:pic>
      <p:pic>
        <p:nvPicPr>
          <p:cNvPr id="5" name="Рисунок 4" descr="DSCF11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76660">
            <a:off x="5214942" y="785794"/>
            <a:ext cx="3643338" cy="2357454"/>
          </a:xfrm>
          <a:prstGeom prst="rect">
            <a:avLst/>
          </a:prstGeom>
        </p:spPr>
      </p:pic>
      <p:pic>
        <p:nvPicPr>
          <p:cNvPr id="6" name="Рисунок 5" descr="DSCF12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965085">
            <a:off x="357158" y="3500438"/>
            <a:ext cx="3929090" cy="2786082"/>
          </a:xfrm>
          <a:prstGeom prst="rect">
            <a:avLst/>
          </a:prstGeom>
        </p:spPr>
      </p:pic>
      <p:pic>
        <p:nvPicPr>
          <p:cNvPr id="7" name="Рисунок 6" descr="DSCF12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254145">
            <a:off x="5000628" y="3929066"/>
            <a:ext cx="3857652" cy="2571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F119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428604"/>
            <a:ext cx="3857653" cy="2500330"/>
          </a:xfrm>
        </p:spPr>
      </p:pic>
      <p:pic>
        <p:nvPicPr>
          <p:cNvPr id="5" name="Рисунок 4" descr="DSCF11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1071546"/>
            <a:ext cx="3857652" cy="2500330"/>
          </a:xfrm>
          <a:prstGeom prst="rect">
            <a:avLst/>
          </a:prstGeom>
        </p:spPr>
      </p:pic>
      <p:pic>
        <p:nvPicPr>
          <p:cNvPr id="6" name="Рисунок 5" descr="DSCF12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3643314"/>
            <a:ext cx="4000528" cy="2714644"/>
          </a:xfrm>
          <a:prstGeom prst="rect">
            <a:avLst/>
          </a:prstGeom>
        </p:spPr>
      </p:pic>
      <p:pic>
        <p:nvPicPr>
          <p:cNvPr id="7" name="Рисунок 6" descr="DSCF12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29190" y="4000504"/>
            <a:ext cx="3786214" cy="2714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357166"/>
            <a:ext cx="5929354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Результаты проектной деятельности: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00166" y="1571612"/>
            <a:ext cx="7498080" cy="407196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800" dirty="0" smtClean="0">
                <a:solidFill>
                  <a:srgbClr val="00B050"/>
                </a:solidFill>
              </a:rPr>
              <a:t>-Повысилась грамотность родителей в вопросах воспитания и укрепления здоровья детей;</a:t>
            </a:r>
          </a:p>
          <a:p>
            <a:pPr algn="just">
              <a:buNone/>
            </a:pPr>
            <a:r>
              <a:rPr lang="ru-RU" sz="1800" dirty="0" smtClean="0">
                <a:solidFill>
                  <a:srgbClr val="00B050"/>
                </a:solidFill>
              </a:rPr>
              <a:t>-родители заинтересовались нетрадиционным физкультурным оборудованием, принимали участие в его изготовлении для группы;</a:t>
            </a:r>
          </a:p>
          <a:p>
            <a:pPr algn="just">
              <a:buNone/>
            </a:pPr>
            <a:r>
              <a:rPr lang="ru-RU" sz="1800" dirty="0" smtClean="0">
                <a:solidFill>
                  <a:srgbClr val="00B050"/>
                </a:solidFill>
              </a:rPr>
              <a:t>-у детей сформировались положительные эмоции при применении нестандартного физоборудования в разнообразной деятельности – двигательной ,игровой;</a:t>
            </a:r>
          </a:p>
          <a:p>
            <a:pPr algn="just">
              <a:buNone/>
            </a:pPr>
            <a:r>
              <a:rPr lang="ru-RU" sz="1800" dirty="0" smtClean="0">
                <a:solidFill>
                  <a:srgbClr val="00B050"/>
                </a:solidFill>
              </a:rPr>
              <a:t>-повысился интерес к физкультурным занятиям, закаливанию, дети активны в самостоятельной двигательной деятельности;</a:t>
            </a:r>
          </a:p>
          <a:p>
            <a:pPr algn="just">
              <a:buNone/>
            </a:pPr>
            <a:r>
              <a:rPr lang="ru-RU" sz="1800" dirty="0" smtClean="0">
                <a:solidFill>
                  <a:srgbClr val="00B050"/>
                </a:solidFill>
              </a:rPr>
              <a:t>-сформированы представления о необходимости заботиться о своём здоровье;</a:t>
            </a:r>
          </a:p>
          <a:p>
            <a:pPr algn="just">
              <a:buNone/>
            </a:pPr>
            <a:r>
              <a:rPr lang="ru-RU" sz="1800" dirty="0" smtClean="0">
                <a:solidFill>
                  <a:srgbClr val="00B050"/>
                </a:solidFill>
              </a:rPr>
              <a:t>-снизился уровень заболеваемости.</a:t>
            </a:r>
            <a:endParaRPr lang="ru-RU" sz="18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3240" y="357166"/>
            <a:ext cx="3786214" cy="11430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ЛИТЕРАТУРА: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1928802"/>
            <a:ext cx="7498080" cy="2643206"/>
          </a:xfrm>
        </p:spPr>
        <p:txBody>
          <a:bodyPr>
            <a:normAutofit fontScale="92500" lnSpcReduction="10000"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2400" dirty="0" smtClean="0">
                <a:solidFill>
                  <a:srgbClr val="00B050"/>
                </a:solidFill>
              </a:rPr>
              <a:t>Борисова Е.Н. «Система организации физкультурно-оздоровительной работы с дошкольниками» </a:t>
            </a:r>
          </a:p>
          <a:p>
            <a:pPr algn="just">
              <a:buNone/>
            </a:pPr>
            <a:r>
              <a:rPr lang="ru-RU" sz="2400" dirty="0" smtClean="0">
                <a:solidFill>
                  <a:srgbClr val="00B050"/>
                </a:solidFill>
              </a:rPr>
              <a:t>      Изд.2-еМ.Глобус  2009 г.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400" dirty="0" smtClean="0">
                <a:solidFill>
                  <a:srgbClr val="00B050"/>
                </a:solidFill>
              </a:rPr>
              <a:t>Зманский Ю.Ф. «Воспитание детей здоровыми» М.1989г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400" dirty="0" smtClean="0">
                <a:solidFill>
                  <a:srgbClr val="00B050"/>
                </a:solidFill>
              </a:rPr>
              <a:t>Голицына Н.С., Шумова И.М. «Воспитание основ здорового образа жизни малышей»М.Издательство» Скрипторий»2003,2007г</a:t>
            </a:r>
            <a:r>
              <a:rPr lang="ru-RU" sz="1800" dirty="0" smtClean="0"/>
              <a:t>.</a:t>
            </a: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_eabc112ffb54b0c5f5c449f86d745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0" y="500042"/>
            <a:ext cx="8143900" cy="55721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488" y="142852"/>
            <a:ext cx="3571900" cy="1143000"/>
          </a:xfrm>
        </p:spPr>
        <p:txBody>
          <a:bodyPr/>
          <a:lstStyle/>
          <a:p>
            <a:r>
              <a:rPr lang="ru-RU" sz="3200" dirty="0" smtClean="0">
                <a:solidFill>
                  <a:srgbClr val="FF0000"/>
                </a:solidFill>
              </a:rPr>
              <a:t>ЦЕЛЬ ПРОЕКТА</a:t>
            </a:r>
            <a:r>
              <a:rPr lang="ru-RU" dirty="0" smtClean="0">
                <a:solidFill>
                  <a:srgbClr val="FF0000"/>
                </a:solidFill>
              </a:rPr>
              <a:t>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928670"/>
            <a:ext cx="8143900" cy="592933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000" dirty="0" smtClean="0">
                <a:solidFill>
                  <a:srgbClr val="00B050"/>
                </a:solidFill>
              </a:rPr>
              <a:t>-способствовать укреплению и охране здоровья детей;</a:t>
            </a:r>
          </a:p>
          <a:p>
            <a:pPr algn="just">
              <a:buNone/>
            </a:pPr>
            <a:r>
              <a:rPr lang="ru-RU" sz="2000" dirty="0" smtClean="0">
                <a:solidFill>
                  <a:srgbClr val="00B050"/>
                </a:solidFill>
              </a:rPr>
              <a:t>-развитие интереса у детей к двигательной активности через использование нетрадиционного физкультурного оборудования;</a:t>
            </a:r>
          </a:p>
          <a:p>
            <a:pPr algn="just">
              <a:buNone/>
            </a:pPr>
            <a:r>
              <a:rPr lang="ru-RU" sz="2000" dirty="0" smtClean="0">
                <a:solidFill>
                  <a:srgbClr val="00B050"/>
                </a:solidFill>
              </a:rPr>
              <a:t>- расширять знания родителей о физических навыках и умениях детей среднего возраста, о важности совместной двигательной активности с детьми, заинтересованность родителей в создании условий для здорового образа жизни в семье.</a:t>
            </a:r>
            <a:endParaRPr lang="ru-RU" sz="2000" dirty="0">
              <a:solidFill>
                <a:srgbClr val="00B050"/>
              </a:solidFill>
            </a:endParaRPr>
          </a:p>
        </p:txBody>
      </p:sp>
      <p:pic>
        <p:nvPicPr>
          <p:cNvPr id="4" name="Рисунок 3" descr="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32" y="3500414"/>
            <a:ext cx="5500725" cy="30718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1802" y="274638"/>
            <a:ext cx="4143404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C000"/>
                </a:solidFill>
              </a:rPr>
              <a:t>ЗАДАЧИ ПРОЕКТА</a:t>
            </a:r>
            <a:r>
              <a:rPr lang="ru-RU" sz="3200" dirty="0" smtClean="0"/>
              <a:t>: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-Оздоровительная </a:t>
            </a:r>
            <a:r>
              <a:rPr lang="ru-RU" sz="1800" dirty="0" smtClean="0">
                <a:solidFill>
                  <a:srgbClr val="FF0000"/>
                </a:solidFill>
              </a:rPr>
              <a:t>– охрана и укрепление здоровья, формирование и совершенствование умений и навыков в основных видах движений, активности в самостоятельной двигательной деятельности, формировании положительных эмоций.</a:t>
            </a:r>
          </a:p>
          <a:p>
            <a:pPr>
              <a:buNone/>
            </a:pPr>
            <a:r>
              <a:rPr lang="ru-RU" sz="1800" dirty="0" smtClean="0">
                <a:solidFill>
                  <a:srgbClr val="FF0000"/>
                </a:solidFill>
              </a:rPr>
              <a:t>-</a:t>
            </a:r>
            <a:r>
              <a:rPr lang="ru-RU" sz="1800" b="1" dirty="0" smtClean="0">
                <a:solidFill>
                  <a:srgbClr val="FF0000"/>
                </a:solidFill>
              </a:rPr>
              <a:t>Образовательная</a:t>
            </a:r>
            <a:r>
              <a:rPr lang="ru-RU" sz="1800" dirty="0" smtClean="0">
                <a:solidFill>
                  <a:srgbClr val="FF0000"/>
                </a:solidFill>
              </a:rPr>
              <a:t> – формирование культурно-гигиенических навыков, представлений о режиме, правильной осанке, освоение знаний о своем организме, здоровье, безопасности.</a:t>
            </a:r>
          </a:p>
          <a:p>
            <a:pPr>
              <a:buNone/>
            </a:pPr>
            <a:r>
              <a:rPr lang="ru-RU" sz="1800" dirty="0" smtClean="0">
                <a:solidFill>
                  <a:srgbClr val="FF0000"/>
                </a:solidFill>
              </a:rPr>
              <a:t>- </a:t>
            </a:r>
            <a:r>
              <a:rPr lang="ru-RU" sz="1800" b="1" dirty="0" smtClean="0">
                <a:solidFill>
                  <a:srgbClr val="FF0000"/>
                </a:solidFill>
              </a:rPr>
              <a:t>Воспитательная</a:t>
            </a:r>
            <a:r>
              <a:rPr lang="ru-RU" sz="1800" dirty="0" smtClean="0">
                <a:solidFill>
                  <a:srgbClr val="FF0000"/>
                </a:solidFill>
              </a:rPr>
              <a:t>- формирование нравственно-физических навыков,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ru-RU" sz="1800" dirty="0" smtClean="0">
                <a:solidFill>
                  <a:srgbClr val="FF0000"/>
                </a:solidFill>
              </a:rPr>
              <a:t>выработка привычки к ежедневным занятиям физическими упражнениями.</a:t>
            </a:r>
            <a:endParaRPr lang="ru-RU" sz="1800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i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5984" y="4500570"/>
            <a:ext cx="5143536" cy="2214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64" y="274638"/>
            <a:ext cx="5214974" cy="1143000"/>
          </a:xfrm>
        </p:spPr>
        <p:txBody>
          <a:bodyPr/>
          <a:lstStyle/>
          <a:p>
            <a:r>
              <a:rPr lang="ru-RU" sz="3200" dirty="0" smtClean="0">
                <a:solidFill>
                  <a:srgbClr val="FF0000"/>
                </a:solidFill>
              </a:rPr>
              <a:t>РАБОТА С ДЕТЬМИ</a:t>
            </a:r>
            <a:r>
              <a:rPr lang="ru-RU" sz="4400" dirty="0" smtClean="0">
                <a:solidFill>
                  <a:srgbClr val="FF0000"/>
                </a:solidFill>
              </a:rPr>
              <a:t>: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1214422"/>
            <a:ext cx="7498080" cy="564357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dirty="0" smtClean="0"/>
              <a:t>-</a:t>
            </a:r>
            <a:r>
              <a:rPr lang="ru-RU" sz="1800" dirty="0" smtClean="0">
                <a:solidFill>
                  <a:srgbClr val="00B050"/>
                </a:solidFill>
              </a:rPr>
              <a:t>Ежедневная профилактическая гимнастика(дыхательная ,улучшение осанки, плоскостопия, зрения, развитие мелкой моторики);</a:t>
            </a:r>
          </a:p>
          <a:p>
            <a:pPr>
              <a:buNone/>
            </a:pPr>
            <a:r>
              <a:rPr lang="ru-RU" sz="1800" dirty="0" smtClean="0">
                <a:solidFill>
                  <a:srgbClr val="00B050"/>
                </a:solidFill>
              </a:rPr>
              <a:t>-гимнастика пробуждения, дорожка «здоровья»,воздушное закаливание;</a:t>
            </a:r>
          </a:p>
          <a:p>
            <a:pPr>
              <a:buNone/>
            </a:pPr>
            <a:r>
              <a:rPr lang="ru-RU" sz="1800" dirty="0" smtClean="0">
                <a:solidFill>
                  <a:srgbClr val="00B050"/>
                </a:solidFill>
              </a:rPr>
              <a:t>-беседы: «Чтоб здоровым быть всегда нужно заниматься»; «С утра до вечера»; «Витамины я люблю быть здоровым я хочу»;</a:t>
            </a:r>
          </a:p>
          <a:p>
            <a:pPr>
              <a:buNone/>
            </a:pPr>
            <a:r>
              <a:rPr lang="ru-RU" sz="1800" dirty="0" smtClean="0">
                <a:solidFill>
                  <a:srgbClr val="00B050"/>
                </a:solidFill>
              </a:rPr>
              <a:t>-решение провокационных вопросов, проблемных ситуаций, заучивание поговорок, пословиц о здоровье;</a:t>
            </a:r>
          </a:p>
          <a:p>
            <a:pPr>
              <a:buNone/>
            </a:pPr>
            <a:r>
              <a:rPr lang="ru-RU" sz="1800" dirty="0" smtClean="0">
                <a:solidFill>
                  <a:srgbClr val="00B050"/>
                </a:solidFill>
              </a:rPr>
              <a:t>-рассматривание иллюстраций , фотографий о здоровье;</a:t>
            </a:r>
          </a:p>
          <a:p>
            <a:pPr>
              <a:buNone/>
            </a:pPr>
            <a:r>
              <a:rPr lang="ru-RU" sz="1800" dirty="0" smtClean="0">
                <a:solidFill>
                  <a:srgbClr val="00B050"/>
                </a:solidFill>
              </a:rPr>
              <a:t>-чтение художественной литературы К.Чуковский «Мойдодыр»,С.Михалков »Про девочку, которая плохо кушала» и др.</a:t>
            </a:r>
          </a:p>
          <a:p>
            <a:pPr>
              <a:buNone/>
            </a:pPr>
            <a:r>
              <a:rPr lang="ru-RU" sz="1800" dirty="0" smtClean="0">
                <a:solidFill>
                  <a:srgbClr val="00B050"/>
                </a:solidFill>
              </a:rPr>
              <a:t>-использование игр, прибауток, потешек при умывании;</a:t>
            </a:r>
          </a:p>
          <a:p>
            <a:pPr>
              <a:buNone/>
            </a:pPr>
            <a:r>
              <a:rPr lang="ru-RU" sz="1800" dirty="0" smtClean="0">
                <a:solidFill>
                  <a:srgbClr val="00B050"/>
                </a:solidFill>
              </a:rPr>
              <a:t>-выставка рисунков о спорте;</a:t>
            </a:r>
          </a:p>
          <a:p>
            <a:pPr>
              <a:buNone/>
            </a:pPr>
            <a:r>
              <a:rPr lang="ru-RU" sz="1800" dirty="0" smtClean="0">
                <a:solidFill>
                  <a:srgbClr val="00B050"/>
                </a:solidFill>
              </a:rPr>
              <a:t>-пальчиковые игры, массаж рук «Строим дом»,игра имитация «Мы чистюли»,»Делай, как я»,с/р игра «Больница»,»Аптека»,д/и «Мяч в ворота»(на дыхание)д/и «Если хочешь быть здоров»</a:t>
            </a:r>
          </a:p>
          <a:p>
            <a:pPr>
              <a:buNone/>
            </a:pPr>
            <a:r>
              <a:rPr lang="ru-RU" sz="1800" dirty="0" smtClean="0">
                <a:solidFill>
                  <a:srgbClr val="00B050"/>
                </a:solidFill>
              </a:rPr>
              <a:t>-физкультурное занятие «Мой веселый звонкий мяч»</a:t>
            </a:r>
            <a:endParaRPr lang="ru-RU" sz="18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F12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571480"/>
            <a:ext cx="3714776" cy="2286016"/>
          </a:xfrm>
        </p:spPr>
      </p:pic>
      <p:pic>
        <p:nvPicPr>
          <p:cNvPr id="5" name="Рисунок 4" descr="DSCF12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928670"/>
            <a:ext cx="3929090" cy="2286016"/>
          </a:xfrm>
          <a:prstGeom prst="rect">
            <a:avLst/>
          </a:prstGeom>
        </p:spPr>
      </p:pic>
      <p:pic>
        <p:nvPicPr>
          <p:cNvPr id="6" name="Рисунок 5" descr="DSCF12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224" y="3286124"/>
            <a:ext cx="3714776" cy="2857520"/>
          </a:xfrm>
          <a:prstGeom prst="rect">
            <a:avLst/>
          </a:prstGeom>
        </p:spPr>
      </p:pic>
      <p:pic>
        <p:nvPicPr>
          <p:cNvPr id="7" name="Рисунок 6" descr="DSCF12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628" y="3857628"/>
            <a:ext cx="4000528" cy="2857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F12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92596">
            <a:off x="785786" y="714356"/>
            <a:ext cx="3500462" cy="2643206"/>
          </a:xfrm>
        </p:spPr>
      </p:pic>
      <p:pic>
        <p:nvPicPr>
          <p:cNvPr id="5" name="Рисунок 4" descr="DSCF11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821402">
            <a:off x="4646441" y="2083298"/>
            <a:ext cx="4071966" cy="2928958"/>
          </a:xfrm>
          <a:prstGeom prst="rect">
            <a:avLst/>
          </a:prstGeom>
        </p:spPr>
      </p:pic>
      <p:pic>
        <p:nvPicPr>
          <p:cNvPr id="6" name="Рисунок 5" descr="DSCF12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051805">
            <a:off x="972077" y="3778602"/>
            <a:ext cx="3714776" cy="2643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F12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0834235">
            <a:off x="1142976" y="857232"/>
            <a:ext cx="3286147" cy="2571768"/>
          </a:xfrm>
        </p:spPr>
      </p:pic>
      <p:pic>
        <p:nvPicPr>
          <p:cNvPr id="5" name="Рисунок 4" descr="DSCF12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73589">
            <a:off x="4841673" y="574392"/>
            <a:ext cx="3954038" cy="2541905"/>
          </a:xfrm>
          <a:prstGeom prst="rect">
            <a:avLst/>
          </a:prstGeom>
        </p:spPr>
      </p:pic>
      <p:pic>
        <p:nvPicPr>
          <p:cNvPr id="6" name="Рисунок 5" descr="DSCF12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684691">
            <a:off x="849398" y="3763371"/>
            <a:ext cx="3429024" cy="2571768"/>
          </a:xfrm>
          <a:prstGeom prst="rect">
            <a:avLst/>
          </a:prstGeom>
        </p:spPr>
      </p:pic>
      <p:pic>
        <p:nvPicPr>
          <p:cNvPr id="7" name="Рисунок 6" descr="DSCF12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491546">
            <a:off x="4959166" y="3724388"/>
            <a:ext cx="3611135" cy="2297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F12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0512841">
            <a:off x="868164" y="729937"/>
            <a:ext cx="3714775" cy="2500330"/>
          </a:xfrm>
        </p:spPr>
      </p:pic>
      <p:pic>
        <p:nvPicPr>
          <p:cNvPr id="5" name="Рисунок 4" descr="DSCF12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857232"/>
            <a:ext cx="4000528" cy="2500330"/>
          </a:xfrm>
          <a:prstGeom prst="rect">
            <a:avLst/>
          </a:prstGeom>
        </p:spPr>
      </p:pic>
      <p:pic>
        <p:nvPicPr>
          <p:cNvPr id="6" name="Рисунок 5" descr="DSCF129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683690">
            <a:off x="581652" y="3769912"/>
            <a:ext cx="3714776" cy="2643182"/>
          </a:xfrm>
          <a:prstGeom prst="rect">
            <a:avLst/>
          </a:prstGeom>
        </p:spPr>
      </p:pic>
      <p:pic>
        <p:nvPicPr>
          <p:cNvPr id="7" name="Рисунок 6" descr="DSCF129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54540">
            <a:off x="4878598" y="3787662"/>
            <a:ext cx="4000528" cy="2643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815</TotalTime>
  <Words>615</Words>
  <Application>Microsoft Office PowerPoint</Application>
  <PresentationFormat>Экран (4:3)</PresentationFormat>
  <Paragraphs>59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Солнцестояние</vt:lpstr>
      <vt:lpstr>                  </vt:lpstr>
      <vt:lpstr>Слайд 2</vt:lpstr>
      <vt:lpstr>ЦЕЛЬ ПРОЕКТА:</vt:lpstr>
      <vt:lpstr>ЗАДАЧИ ПРОЕКТА:</vt:lpstr>
      <vt:lpstr>РАБОТА С ДЕТЬМИ: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РАБОТА С РОДИТЕЛЯМИ</vt:lpstr>
      <vt:lpstr>Слайд 18</vt:lpstr>
      <vt:lpstr>Слайд 19</vt:lpstr>
      <vt:lpstr>Слайд 20</vt:lpstr>
      <vt:lpstr>Слайд 21</vt:lpstr>
      <vt:lpstr>Результаты проектной деятельности:</vt:lpstr>
      <vt:lpstr>ЛИТЕРАТУРА: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П Р О Е К Т </dc:title>
  <dc:creator>Катя</dc:creator>
  <cp:lastModifiedBy>Admin</cp:lastModifiedBy>
  <cp:revision>86</cp:revision>
  <dcterms:created xsi:type="dcterms:W3CDTF">2014-07-25T07:52:44Z</dcterms:created>
  <dcterms:modified xsi:type="dcterms:W3CDTF">2014-08-21T14:52:09Z</dcterms:modified>
</cp:coreProperties>
</file>